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40"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959" autoAdjust="0"/>
    <p:restoredTop sz="94660"/>
  </p:normalViewPr>
  <p:slideViewPr>
    <p:cSldViewPr snapToGrid="0">
      <p:cViewPr varScale="1">
        <p:scale>
          <a:sx n="61" d="100"/>
          <a:sy n="61" d="100"/>
        </p:scale>
        <p:origin x="108" y="3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761999"/>
            <a:ext cx="9141619"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70263" y="761999"/>
            <a:ext cx="2925318" cy="5334001"/>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69848" y="1298448"/>
            <a:ext cx="7315200" cy="3255264"/>
          </a:xfrm>
        </p:spPr>
        <p:txBody>
          <a:bodyPr anchor="b">
            <a:normAutofit/>
          </a:bodyPr>
          <a:lstStyle>
            <a:lvl1pPr algn="l">
              <a:defRPr sz="5900" spc="-100" baseline="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00015" y="4670246"/>
            <a:ext cx="7315200" cy="914400"/>
          </a:xfrm>
        </p:spPr>
        <p:txBody>
          <a:bodyPr anchor="t">
            <a:normAutofit/>
          </a:bodyPr>
          <a:lstStyle>
            <a:lvl1pPr marL="0" indent="0" algn="l">
              <a:buNone/>
              <a:defRPr sz="2200" cap="none" spc="0" baseline="0">
                <a:solidFill>
                  <a:schemeClr val="accent1">
                    <a:lumMod val="20000"/>
                    <a:lumOff val="80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dirty="0"/>
              <a:pPr/>
              <a:t>8/25/2014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dirty="0"/>
              <a:pPr/>
              <a:t>8/25/2014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81000" y="990600"/>
            <a:ext cx="2819400" cy="49530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3867912" y="868680"/>
            <a:ext cx="7315200" cy="512064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dirty="0"/>
              <a:pPr/>
              <a:t>8/25/2014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dirty="0"/>
              <a:pPr/>
              <a:t>8/25/2014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867912" y="1298448"/>
            <a:ext cx="7315200" cy="3255264"/>
          </a:xfrm>
        </p:spPr>
        <p:txBody>
          <a:bodyPr anchor="b">
            <a:normAutofit/>
          </a:bodyPr>
          <a:lstStyle>
            <a:lvl1pPr>
              <a:defRPr sz="5900" b="0" spc="-100" baseline="0">
                <a:solidFill>
                  <a:schemeClr val="tx1">
                    <a:lumMod val="65000"/>
                    <a:lumOff val="3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3886200" y="4672584"/>
            <a:ext cx="7315200" cy="914400"/>
          </a:xfrm>
        </p:spPr>
        <p:txBody>
          <a:bodyPr anchor="t">
            <a:normAutofit/>
          </a:bodyPr>
          <a:lstStyle>
            <a:lvl1pPr marL="0" indent="0">
              <a:buNone/>
              <a:defRPr sz="2200" cap="none" spc="0" baseline="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586B75A-687E-405C-8A0B-8D00578BA2C3}" type="datetimeFigureOut">
              <a:rPr lang="en-US" dirty="0"/>
              <a:pPr/>
              <a:t>8/25/2014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3867912"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818120"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Date Placeholder 7"/>
          <p:cNvSpPr>
            <a:spLocks noGrp="1"/>
          </p:cNvSpPr>
          <p:nvPr>
            <p:ph type="dt" sz="half" idx="10"/>
          </p:nvPr>
        </p:nvSpPr>
        <p:spPr/>
        <p:txBody>
          <a:bodyPr/>
          <a:lstStyle/>
          <a:p>
            <a:fld id="{5586B75A-687E-405C-8A0B-8D00578BA2C3}" type="datetimeFigureOut">
              <a:rPr lang="en-US" dirty="0"/>
              <a:pPr/>
              <a:t>8/25/2014</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3867912" y="1023586"/>
            <a:ext cx="3474720" cy="807720"/>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67912"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818463" y="1023586"/>
            <a:ext cx="3474720" cy="813171"/>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818463"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Date Placeholder 1"/>
          <p:cNvSpPr>
            <a:spLocks noGrp="1"/>
          </p:cNvSpPr>
          <p:nvPr>
            <p:ph type="dt" sz="half" idx="10"/>
          </p:nvPr>
        </p:nvSpPr>
        <p:spPr/>
        <p:txBody>
          <a:bodyPr/>
          <a:lstStyle/>
          <a:p>
            <a:fld id="{5586B75A-687E-405C-8A0B-8D00578BA2C3}" type="datetimeFigureOut">
              <a:rPr lang="en-US" dirty="0"/>
              <a:pPr/>
              <a:t>8/25/2014</a:t>
            </a:fld>
            <a:endParaRPr lang="en-US" dirty="0"/>
          </a:p>
        </p:txBody>
      </p:sp>
      <p:sp>
        <p:nvSpPr>
          <p:cNvPr id="11" name="Footer Placeholder 10"/>
          <p:cNvSpPr>
            <a:spLocks noGrp="1"/>
          </p:cNvSpPr>
          <p:nvPr>
            <p:ph type="ftr" sz="quarter" idx="11"/>
          </p:nvPr>
        </p:nvSpPr>
        <p:spPr/>
        <p:txBody>
          <a:bodyPr/>
          <a:lstStyle/>
          <a:p>
            <a:endParaRPr lang="en-US" dirty="0"/>
          </a:p>
        </p:txBody>
      </p:sp>
      <p:sp>
        <p:nvSpPr>
          <p:cNvPr id="12" name="Slide Number Placeholder 11"/>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dirty="0"/>
          </a:p>
        </p:txBody>
      </p:sp>
      <p:sp>
        <p:nvSpPr>
          <p:cNvPr id="2" name="Date Placeholder 1"/>
          <p:cNvSpPr>
            <a:spLocks noGrp="1"/>
          </p:cNvSpPr>
          <p:nvPr>
            <p:ph type="dt" sz="half" idx="10"/>
          </p:nvPr>
        </p:nvSpPr>
        <p:spPr/>
        <p:txBody>
          <a:bodyPr/>
          <a:lstStyle/>
          <a:p>
            <a:fld id="{5586B75A-687E-405C-8A0B-8D00578BA2C3}" type="datetimeFigureOut">
              <a:rPr lang="en-US" dirty="0"/>
              <a:pPr/>
              <a:t>8/25/2014</a:t>
            </a:fld>
            <a:endParaRPr lang="en-US" dirty="0"/>
          </a:p>
        </p:txBody>
      </p:sp>
      <p:sp>
        <p:nvSpPr>
          <p:cNvPr id="7" name="Footer Placeholder 6"/>
          <p:cNvSpPr>
            <a:spLocks noGrp="1"/>
          </p:cNvSpPr>
          <p:nvPr>
            <p:ph type="ftr" sz="quarter" idx="11"/>
          </p:nvPr>
        </p:nvSpPr>
        <p:spPr/>
        <p:txBody>
          <a:bodyPr/>
          <a:lstStyle/>
          <a:p>
            <a:endParaRPr lang="en-US" dirty="0"/>
          </a:p>
        </p:txBody>
      </p:sp>
      <p:sp>
        <p:nvSpPr>
          <p:cNvPr id="8" name="Slide Number Placeholder 7"/>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5586B75A-687E-405C-8A0B-8D00578BA2C3}" type="datetimeFigureOut">
              <a:rPr lang="en-US" dirty="0"/>
              <a:pPr/>
              <a:t>8/25/2014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baseline="0"/>
            </a:lvl1pPr>
          </a:lstStyle>
          <a:p>
            <a:r>
              <a:rPr lang="en-US" smtClean="0"/>
              <a:t>Click to edit Master title style</a:t>
            </a:r>
            <a:endParaRPr lang="en-US" dirty="0"/>
          </a:p>
        </p:txBody>
      </p:sp>
      <p:sp>
        <p:nvSpPr>
          <p:cNvPr id="3" name="Content Placeholder 2"/>
          <p:cNvSpPr>
            <a:spLocks noGrp="1"/>
          </p:cNvSpPr>
          <p:nvPr>
            <p:ph idx="1"/>
          </p:nvPr>
        </p:nvSpPr>
        <p:spPr>
          <a:xfrm>
            <a:off x="3867912" y="868680"/>
            <a:ext cx="731520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6032" y="3494176"/>
            <a:ext cx="2834640" cy="2321990"/>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5586B75A-687E-405C-8A0B-8D00578BA2C3}" type="datetimeFigureOut">
              <a:rPr lang="en-US" dirty="0"/>
              <a:pPr/>
              <a:t>8/25/2014</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570644" y="767419"/>
            <a:ext cx="8115230" cy="5330952"/>
          </a:xfrm>
          <a:solidFill>
            <a:schemeClr val="bg1">
              <a:lumMod val="75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256032" y="3493008"/>
            <a:ext cx="2834640" cy="2322576"/>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5586B75A-687E-405C-8A0B-8D00578BA2C3}" type="datetimeFigureOut">
              <a:rPr lang="en-US" dirty="0"/>
              <a:pPr/>
              <a:t>8/25/2014</a:t>
            </a:fld>
            <a:endParaRPr lang="en-US" dirty="0"/>
          </a:p>
        </p:txBody>
      </p:sp>
      <p:sp>
        <p:nvSpPr>
          <p:cNvPr id="9" name="Footer Placeholder 8"/>
          <p:cNvSpPr>
            <a:spLocks noGrp="1"/>
          </p:cNvSpPr>
          <p:nvPr>
            <p:ph type="ftr" sz="quarter" idx="11"/>
          </p:nvPr>
        </p:nvSpPr>
        <p:spPr>
          <a:xfrm>
            <a:off x="3499101" y="6356350"/>
            <a:ext cx="5911517" cy="365125"/>
          </a:xfrm>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758952"/>
            <a:ext cx="3443590"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52919" y="1123837"/>
            <a:ext cx="2947482" cy="460118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8" name="Rectangle 37"/>
          <p:cNvSpPr/>
          <p:nvPr/>
        </p:nvSpPr>
        <p:spPr>
          <a:xfrm>
            <a:off x="11815864"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3869268" y="864108"/>
            <a:ext cx="7315200" cy="5120640"/>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262465" y="6356350"/>
            <a:ext cx="2743200"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fld id="{5586B75A-687E-405C-8A0B-8D00578BA2C3}" type="datetimeFigureOut">
              <a:rPr lang="en-US" dirty="0"/>
              <a:pPr/>
              <a:t>8/25/2014</a:t>
            </a:fld>
            <a:endParaRPr lang="en-US" dirty="0"/>
          </a:p>
        </p:txBody>
      </p:sp>
      <p:sp>
        <p:nvSpPr>
          <p:cNvPr id="5" name="Footer Placeholder 4"/>
          <p:cNvSpPr>
            <a:spLocks noGrp="1"/>
          </p:cNvSpPr>
          <p:nvPr>
            <p:ph type="ftr" sz="quarter" idx="3"/>
          </p:nvPr>
        </p:nvSpPr>
        <p:spPr>
          <a:xfrm>
            <a:off x="3869268" y="6356350"/>
            <a:ext cx="5911517"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endParaRPr lang="en-US" dirty="0"/>
          </a:p>
        </p:txBody>
      </p:sp>
      <p:sp>
        <p:nvSpPr>
          <p:cNvPr id="6" name="Slide Number Placeholder 5"/>
          <p:cNvSpPr>
            <a:spLocks noGrp="1"/>
          </p:cNvSpPr>
          <p:nvPr>
            <p:ph type="sldNum" sz="quarter" idx="4"/>
          </p:nvPr>
        </p:nvSpPr>
        <p:spPr>
          <a:xfrm>
            <a:off x="10634135" y="6356350"/>
            <a:ext cx="1530927" cy="365125"/>
          </a:xfrm>
          <a:prstGeom prst="rect">
            <a:avLst/>
          </a:prstGeom>
        </p:spPr>
        <p:txBody>
          <a:bodyPr vert="horz" lIns="91440" tIns="45720" rIns="91440" bIns="45720" rtlCol="0" anchor="ctr"/>
          <a:lstStyle>
            <a:lvl1pPr algn="r">
              <a:defRPr sz="1200" b="1">
                <a:solidFill>
                  <a:schemeClr val="accent1"/>
                </a:solidFill>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sldNum="0" hdr="0" ftr="0" dt="0"/>
  <p:txStyles>
    <p:title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dirty="0" smtClean="0"/>
              <a:t>Mrs. Bailey’s</a:t>
            </a:r>
            <a:br>
              <a:rPr lang="en-US" dirty="0" smtClean="0"/>
            </a:br>
            <a:r>
              <a:rPr lang="en-US" dirty="0" smtClean="0"/>
              <a:t>Rules &amp; Expectations</a:t>
            </a:r>
            <a:endParaRPr lang="en-US" dirty="0"/>
          </a:p>
        </p:txBody>
      </p:sp>
      <p:sp>
        <p:nvSpPr>
          <p:cNvPr id="3" name="Subtitle 2"/>
          <p:cNvSpPr>
            <a:spLocks noGrp="1"/>
          </p:cNvSpPr>
          <p:nvPr>
            <p:ph type="subTitle" idx="1"/>
          </p:nvPr>
        </p:nvSpPr>
        <p:spPr/>
        <p:txBody>
          <a:bodyPr/>
          <a:lstStyle/>
          <a:p>
            <a:r>
              <a:rPr lang="en-US" dirty="0" smtClean="0"/>
              <a:t>Foundations of English I</a:t>
            </a:r>
            <a:endParaRPr lang="en-US" dirty="0"/>
          </a:p>
        </p:txBody>
      </p:sp>
    </p:spTree>
    <p:extLst>
      <p:ext uri="{BB962C8B-B14F-4D97-AF65-F5344CB8AC3E}">
        <p14:creationId xmlns:p14="http://schemas.microsoft.com/office/powerpoint/2010/main" val="29617219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Grades</a:t>
            </a:r>
            <a:endParaRPr lang="en-US" dirty="0"/>
          </a:p>
        </p:txBody>
      </p:sp>
      <p:sp>
        <p:nvSpPr>
          <p:cNvPr id="3" name="Content Placeholder 2"/>
          <p:cNvSpPr>
            <a:spLocks noGrp="1"/>
          </p:cNvSpPr>
          <p:nvPr>
            <p:ph idx="1"/>
          </p:nvPr>
        </p:nvSpPr>
        <p:spPr/>
        <p:txBody>
          <a:bodyPr>
            <a:normAutofit/>
          </a:bodyPr>
          <a:lstStyle/>
          <a:p>
            <a:r>
              <a:rPr lang="en-US" sz="2800" dirty="0" smtClean="0"/>
              <a:t>Formal Grades: 70%</a:t>
            </a:r>
          </a:p>
          <a:p>
            <a:r>
              <a:rPr lang="en-US" sz="2800" dirty="0" smtClean="0"/>
              <a:t>Informal Grades: 30%</a:t>
            </a:r>
          </a:p>
          <a:p>
            <a:r>
              <a:rPr lang="en-US" sz="2800" dirty="0" smtClean="0"/>
              <a:t>If you miss class, you have 5 days to make up your assignments. </a:t>
            </a:r>
          </a:p>
          <a:p>
            <a:pPr lvl="1"/>
            <a:r>
              <a:rPr lang="en-US" sz="2800" dirty="0" smtClean="0"/>
              <a:t>(See your HUHS manual).</a:t>
            </a:r>
          </a:p>
          <a:p>
            <a:pPr lvl="1"/>
            <a:r>
              <a:rPr lang="en-US" sz="2800" dirty="0" smtClean="0"/>
              <a:t>Missed work will be in the folders on the bulletin board up front. </a:t>
            </a:r>
          </a:p>
        </p:txBody>
      </p:sp>
    </p:spTree>
    <p:extLst>
      <p:ext uri="{BB962C8B-B14F-4D97-AF65-F5344CB8AC3E}">
        <p14:creationId xmlns:p14="http://schemas.microsoft.com/office/powerpoint/2010/main" val="4432693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Supplies </a:t>
            </a:r>
            <a:endParaRPr lang="en-US" dirty="0"/>
          </a:p>
        </p:txBody>
      </p:sp>
      <p:sp>
        <p:nvSpPr>
          <p:cNvPr id="3" name="Content Placeholder 2"/>
          <p:cNvSpPr>
            <a:spLocks noGrp="1"/>
          </p:cNvSpPr>
          <p:nvPr>
            <p:ph idx="1"/>
          </p:nvPr>
        </p:nvSpPr>
        <p:spPr/>
        <p:txBody>
          <a:bodyPr/>
          <a:lstStyle/>
          <a:p>
            <a:r>
              <a:rPr lang="en-US" sz="2800" dirty="0" smtClean="0"/>
              <a:t>Black and White composition notebook</a:t>
            </a:r>
          </a:p>
          <a:p>
            <a:r>
              <a:rPr lang="en-US" sz="2800" dirty="0" smtClean="0"/>
              <a:t>Pens</a:t>
            </a:r>
          </a:p>
          <a:p>
            <a:r>
              <a:rPr lang="en-US" sz="2800" dirty="0" smtClean="0"/>
              <a:t>Pencils</a:t>
            </a:r>
          </a:p>
          <a:p>
            <a:r>
              <a:rPr lang="en-US" sz="2800" dirty="0" smtClean="0"/>
              <a:t>Folder (2 pocket- optional)</a:t>
            </a:r>
          </a:p>
          <a:p>
            <a:endParaRPr lang="en-US" dirty="0"/>
          </a:p>
        </p:txBody>
      </p:sp>
    </p:spTree>
    <p:extLst>
      <p:ext uri="{BB962C8B-B14F-4D97-AF65-F5344CB8AC3E}">
        <p14:creationId xmlns:p14="http://schemas.microsoft.com/office/powerpoint/2010/main" val="12534700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 Be Ready</a:t>
            </a:r>
            <a:endParaRPr lang="en-US" dirty="0"/>
          </a:p>
        </p:txBody>
      </p:sp>
      <p:sp>
        <p:nvSpPr>
          <p:cNvPr id="3" name="Content Placeholder 2"/>
          <p:cNvSpPr>
            <a:spLocks noGrp="1"/>
          </p:cNvSpPr>
          <p:nvPr>
            <p:ph idx="1"/>
          </p:nvPr>
        </p:nvSpPr>
        <p:spPr/>
        <p:txBody>
          <a:bodyPr>
            <a:normAutofit/>
          </a:bodyPr>
          <a:lstStyle/>
          <a:p>
            <a:r>
              <a:rPr lang="en-US" sz="2800" dirty="0"/>
              <a:t>Be in your seat ready to work when the bell </a:t>
            </a:r>
            <a:r>
              <a:rPr lang="en-US" sz="2800" dirty="0" smtClean="0"/>
              <a:t>rings</a:t>
            </a:r>
            <a:r>
              <a:rPr lang="en-US" sz="2800" dirty="0"/>
              <a:t> </a:t>
            </a:r>
            <a:r>
              <a:rPr lang="en-US" sz="2800" dirty="0" smtClean="0"/>
              <a:t>(Warm-Up)</a:t>
            </a:r>
          </a:p>
          <a:p>
            <a:r>
              <a:rPr lang="en-US" sz="2800" dirty="0" smtClean="0"/>
              <a:t>Participate </a:t>
            </a:r>
            <a:r>
              <a:rPr lang="en-US" sz="2800" dirty="0"/>
              <a:t>in class and be an active </a:t>
            </a:r>
            <a:r>
              <a:rPr lang="en-US" sz="2800" dirty="0" smtClean="0"/>
              <a:t>learner </a:t>
            </a:r>
          </a:p>
          <a:p>
            <a:r>
              <a:rPr lang="en-US" sz="2800" dirty="0" smtClean="0"/>
              <a:t> </a:t>
            </a:r>
            <a:r>
              <a:rPr lang="en-US" sz="2800" dirty="0"/>
              <a:t>No heads on the </a:t>
            </a:r>
            <a:r>
              <a:rPr lang="en-US" sz="2800" dirty="0" smtClean="0"/>
              <a:t>desks/No slouching/No </a:t>
            </a:r>
            <a:r>
              <a:rPr lang="en-US" sz="2800" dirty="0"/>
              <a:t>sleeping </a:t>
            </a:r>
            <a:r>
              <a:rPr lang="en-US" sz="2800" dirty="0" smtClean="0"/>
              <a:t>(Be an active learner)</a:t>
            </a:r>
            <a:endParaRPr lang="en-US" sz="2800" dirty="0"/>
          </a:p>
          <a:p>
            <a:r>
              <a:rPr lang="en-US" sz="2800" dirty="0" smtClean="0"/>
              <a:t>No </a:t>
            </a:r>
            <a:r>
              <a:rPr lang="en-US" sz="2800" dirty="0"/>
              <a:t>food, snacks or drinks (except water). </a:t>
            </a:r>
            <a:r>
              <a:rPr lang="en-US" sz="2800" dirty="0" smtClean="0"/>
              <a:t>(We do not want ANY BUGS!)</a:t>
            </a:r>
          </a:p>
          <a:p>
            <a:r>
              <a:rPr lang="en-US" sz="2800" dirty="0" smtClean="0"/>
              <a:t>Use </a:t>
            </a:r>
            <a:r>
              <a:rPr lang="en-US" sz="2800" dirty="0"/>
              <a:t>the restroom prior to coming to class, there will be no dismissals for any reason. </a:t>
            </a:r>
            <a:endParaRPr lang="en-US" sz="2800" dirty="0"/>
          </a:p>
        </p:txBody>
      </p:sp>
    </p:spTree>
    <p:extLst>
      <p:ext uri="{BB962C8B-B14F-4D97-AF65-F5344CB8AC3E}">
        <p14:creationId xmlns:p14="http://schemas.microsoft.com/office/powerpoint/2010/main" val="40829134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 Be Respectful</a:t>
            </a:r>
            <a:endParaRPr lang="en-US" dirty="0"/>
          </a:p>
        </p:txBody>
      </p:sp>
      <p:sp>
        <p:nvSpPr>
          <p:cNvPr id="3" name="Content Placeholder 2"/>
          <p:cNvSpPr>
            <a:spLocks noGrp="1"/>
          </p:cNvSpPr>
          <p:nvPr>
            <p:ph idx="1"/>
          </p:nvPr>
        </p:nvSpPr>
        <p:spPr/>
        <p:txBody>
          <a:bodyPr>
            <a:noAutofit/>
          </a:bodyPr>
          <a:lstStyle/>
          <a:p>
            <a:r>
              <a:rPr lang="en-US" sz="2400" dirty="0"/>
              <a:t>Have a positive </a:t>
            </a:r>
            <a:r>
              <a:rPr lang="en-US" sz="2400" dirty="0" smtClean="0"/>
              <a:t>attitude</a:t>
            </a:r>
          </a:p>
          <a:p>
            <a:r>
              <a:rPr lang="en-US" sz="2400" dirty="0" smtClean="0"/>
              <a:t> </a:t>
            </a:r>
            <a:r>
              <a:rPr lang="en-US" sz="2400" dirty="0"/>
              <a:t>Respect your classmates, me as your teacher,  and </a:t>
            </a:r>
            <a:r>
              <a:rPr lang="en-US" sz="2400" dirty="0" smtClean="0"/>
              <a:t>yourself.</a:t>
            </a:r>
          </a:p>
          <a:p>
            <a:r>
              <a:rPr lang="en-US" sz="2400" dirty="0" smtClean="0"/>
              <a:t> </a:t>
            </a:r>
            <a:r>
              <a:rPr lang="en-US" sz="2400" dirty="0"/>
              <a:t>Words and behavior that are hurtful, offensive or demeaning to others will </a:t>
            </a:r>
            <a:r>
              <a:rPr lang="en-US" sz="2400" b="1" u="sng" dirty="0"/>
              <a:t>not be </a:t>
            </a:r>
            <a:r>
              <a:rPr lang="en-US" sz="2400" b="1" u="sng" dirty="0" smtClean="0"/>
              <a:t>tolerated.</a:t>
            </a:r>
            <a:endParaRPr lang="en-US" sz="2400" dirty="0" smtClean="0"/>
          </a:p>
          <a:p>
            <a:r>
              <a:rPr lang="en-US" sz="2400" dirty="0" smtClean="0"/>
              <a:t>Respect </a:t>
            </a:r>
            <a:r>
              <a:rPr lang="en-US" sz="2400" dirty="0"/>
              <a:t>and value the opinions and perspectives of your peers, and they will do the same for you.</a:t>
            </a:r>
            <a:r>
              <a:rPr lang="en-US" sz="2400" b="1" dirty="0"/>
              <a:t> If respect is given, it will be received</a:t>
            </a:r>
            <a:r>
              <a:rPr lang="en-US" sz="2400" dirty="0"/>
              <a:t>. </a:t>
            </a:r>
            <a:endParaRPr lang="en-US" sz="2400" dirty="0" smtClean="0"/>
          </a:p>
          <a:p>
            <a:r>
              <a:rPr lang="en-US" sz="2400" dirty="0" smtClean="0"/>
              <a:t> </a:t>
            </a:r>
            <a:r>
              <a:rPr lang="en-US" sz="2400" dirty="0"/>
              <a:t>Follow directions the first time they are given</a:t>
            </a:r>
            <a:r>
              <a:rPr lang="en-US" sz="2400" dirty="0" smtClean="0"/>
              <a:t>.</a:t>
            </a:r>
          </a:p>
          <a:p>
            <a:r>
              <a:rPr lang="en-US" sz="2400" dirty="0" smtClean="0"/>
              <a:t> </a:t>
            </a:r>
            <a:r>
              <a:rPr lang="en-US" sz="2400" dirty="0"/>
              <a:t>No talking or movement about the classroom unless directed to do so by the teacher. </a:t>
            </a:r>
            <a:endParaRPr lang="en-US" sz="2400" dirty="0" smtClean="0"/>
          </a:p>
          <a:p>
            <a:r>
              <a:rPr lang="en-US" sz="2400" dirty="0" smtClean="0"/>
              <a:t>If a student needs to get up for ANY reason, they must raise their hand for permission. </a:t>
            </a:r>
            <a:endParaRPr lang="en-US" sz="2400" dirty="0"/>
          </a:p>
        </p:txBody>
      </p:sp>
    </p:spTree>
    <p:extLst>
      <p:ext uri="{BB962C8B-B14F-4D97-AF65-F5344CB8AC3E}">
        <p14:creationId xmlns:p14="http://schemas.microsoft.com/office/powerpoint/2010/main" val="28346829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 Be Responsible</a:t>
            </a:r>
            <a:endParaRPr lang="en-US" dirty="0"/>
          </a:p>
        </p:txBody>
      </p:sp>
      <p:sp>
        <p:nvSpPr>
          <p:cNvPr id="3" name="Content Placeholder 2"/>
          <p:cNvSpPr>
            <a:spLocks noGrp="1"/>
          </p:cNvSpPr>
          <p:nvPr>
            <p:ph idx="1"/>
          </p:nvPr>
        </p:nvSpPr>
        <p:spPr/>
        <p:txBody>
          <a:bodyPr>
            <a:normAutofit/>
          </a:bodyPr>
          <a:lstStyle/>
          <a:p>
            <a:r>
              <a:rPr lang="en-US" sz="2800" dirty="0"/>
              <a:t>Come to class and be on time. </a:t>
            </a:r>
            <a:endParaRPr lang="en-US" sz="2800" dirty="0" smtClean="0"/>
          </a:p>
          <a:p>
            <a:r>
              <a:rPr lang="en-US" sz="2800" dirty="0" smtClean="0"/>
              <a:t>Bring </a:t>
            </a:r>
            <a:r>
              <a:rPr lang="en-US" sz="2800" dirty="0"/>
              <a:t>all assignments and supplies. </a:t>
            </a:r>
            <a:endParaRPr lang="en-US" sz="2800" dirty="0" smtClean="0"/>
          </a:p>
          <a:p>
            <a:r>
              <a:rPr lang="en-US" sz="2800" dirty="0" smtClean="0"/>
              <a:t>Seek </a:t>
            </a:r>
            <a:r>
              <a:rPr lang="en-US" sz="2800" dirty="0"/>
              <a:t>help when you need it. </a:t>
            </a:r>
            <a:endParaRPr lang="en-US" sz="2800" dirty="0" smtClean="0"/>
          </a:p>
          <a:p>
            <a:r>
              <a:rPr lang="en-US" sz="2800" dirty="0" smtClean="0"/>
              <a:t>Provide </a:t>
            </a:r>
            <a:r>
              <a:rPr lang="en-US" sz="2800" dirty="0"/>
              <a:t>help when you can. </a:t>
            </a:r>
            <a:endParaRPr lang="en-US" sz="2800" dirty="0" smtClean="0"/>
          </a:p>
          <a:p>
            <a:r>
              <a:rPr lang="en-US" sz="2800" dirty="0" smtClean="0"/>
              <a:t>Turn </a:t>
            </a:r>
            <a:r>
              <a:rPr lang="en-US" sz="2800" b="1" dirty="0"/>
              <a:t>OFF</a:t>
            </a:r>
            <a:r>
              <a:rPr lang="en-US" sz="2800" dirty="0"/>
              <a:t> and </a:t>
            </a:r>
            <a:r>
              <a:rPr lang="en-US" sz="2800" i="1" dirty="0"/>
              <a:t>LEAVE</a:t>
            </a:r>
            <a:r>
              <a:rPr lang="en-US" sz="2800" dirty="0"/>
              <a:t> your cell phones, electronic games and iPods in</a:t>
            </a:r>
            <a:r>
              <a:rPr lang="en-US" sz="2800" b="1" i="1" dirty="0"/>
              <a:t> your backpacks</a:t>
            </a:r>
            <a:r>
              <a:rPr lang="en-US" sz="2800" dirty="0" smtClean="0"/>
              <a:t>. (They can be used during transitions and your 45 minute lunch.) </a:t>
            </a:r>
            <a:endParaRPr lang="en-US" sz="2800" dirty="0"/>
          </a:p>
        </p:txBody>
      </p:sp>
    </p:spTree>
    <p:extLst>
      <p:ext uri="{BB962C8B-B14F-4D97-AF65-F5344CB8AC3E}">
        <p14:creationId xmlns:p14="http://schemas.microsoft.com/office/powerpoint/2010/main" val="17386804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4. Be Honest</a:t>
            </a:r>
            <a:endParaRPr lang="en-US" dirty="0"/>
          </a:p>
        </p:txBody>
      </p:sp>
      <p:sp>
        <p:nvSpPr>
          <p:cNvPr id="3" name="Content Placeholder 2"/>
          <p:cNvSpPr>
            <a:spLocks noGrp="1"/>
          </p:cNvSpPr>
          <p:nvPr>
            <p:ph idx="1"/>
          </p:nvPr>
        </p:nvSpPr>
        <p:spPr/>
        <p:txBody>
          <a:bodyPr>
            <a:normAutofit/>
          </a:bodyPr>
          <a:lstStyle/>
          <a:p>
            <a:r>
              <a:rPr lang="en-US" sz="2800" dirty="0"/>
              <a:t>All class work, unless otherwise specified, should be completed without outside help. </a:t>
            </a:r>
            <a:endParaRPr lang="en-US" sz="2800" dirty="0" smtClean="0"/>
          </a:p>
          <a:p>
            <a:r>
              <a:rPr lang="en-US" sz="2800" dirty="0" smtClean="0"/>
              <a:t> </a:t>
            </a:r>
            <a:r>
              <a:rPr lang="en-US" sz="2800" dirty="0"/>
              <a:t>Plagiarism (borrowing the words, facts, ideas, and/or opinions of someone else without proper acknowledgement) is a very serious offense and will be dealt with under Harding’s published policy for these types of errors in judgment. </a:t>
            </a:r>
            <a:r>
              <a:rPr lang="en-US" sz="2800" dirty="0" smtClean="0"/>
              <a:t>(See provided HUHS manual.)</a:t>
            </a:r>
          </a:p>
          <a:p>
            <a:r>
              <a:rPr lang="en-US" sz="2800" dirty="0" smtClean="0"/>
              <a:t> </a:t>
            </a:r>
            <a:r>
              <a:rPr lang="en-US" sz="2800" dirty="0"/>
              <a:t>In my classroom we follow the “Honor Code” very strictly. </a:t>
            </a:r>
            <a:endParaRPr lang="en-US" sz="2800" dirty="0"/>
          </a:p>
        </p:txBody>
      </p:sp>
    </p:spTree>
    <p:extLst>
      <p:ext uri="{BB962C8B-B14F-4D97-AF65-F5344CB8AC3E}">
        <p14:creationId xmlns:p14="http://schemas.microsoft.com/office/powerpoint/2010/main" val="5903387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5. Be Positive	</a:t>
            </a:r>
            <a:endParaRPr lang="en-US" dirty="0"/>
          </a:p>
        </p:txBody>
      </p:sp>
      <p:sp>
        <p:nvSpPr>
          <p:cNvPr id="3" name="Content Placeholder 2"/>
          <p:cNvSpPr>
            <a:spLocks noGrp="1"/>
          </p:cNvSpPr>
          <p:nvPr>
            <p:ph idx="1"/>
          </p:nvPr>
        </p:nvSpPr>
        <p:spPr/>
        <p:txBody>
          <a:bodyPr>
            <a:normAutofit/>
          </a:bodyPr>
          <a:lstStyle/>
          <a:p>
            <a:r>
              <a:rPr lang="en-US" sz="2800" dirty="0"/>
              <a:t>As this is the first stage of your high school career, this year will set the stage for what is to come. </a:t>
            </a:r>
            <a:endParaRPr lang="en-US" sz="2800" dirty="0" smtClean="0"/>
          </a:p>
          <a:p>
            <a:r>
              <a:rPr lang="en-US" sz="2800" dirty="0" smtClean="0"/>
              <a:t> </a:t>
            </a:r>
            <a:r>
              <a:rPr lang="en-US" sz="2800" dirty="0"/>
              <a:t>Be positive and be awesome.  </a:t>
            </a:r>
            <a:endParaRPr lang="en-US" sz="2800" dirty="0" smtClean="0"/>
          </a:p>
          <a:p>
            <a:r>
              <a:rPr lang="en-US" sz="2800" dirty="0" smtClean="0"/>
              <a:t> </a:t>
            </a:r>
            <a:r>
              <a:rPr lang="en-US" sz="2800" dirty="0"/>
              <a:t>Positivity creates the best learning environment, and that is what I desire for each of you in your first high school year. </a:t>
            </a:r>
            <a:endParaRPr lang="en-US" sz="2800" dirty="0" smtClean="0"/>
          </a:p>
          <a:p>
            <a:r>
              <a:rPr lang="en-US" sz="2800" dirty="0" smtClean="0"/>
              <a:t> </a:t>
            </a:r>
            <a:r>
              <a:rPr lang="en-US" sz="2800" dirty="0"/>
              <a:t>Be awesome, do your class work, smile, and be amazing freshmen</a:t>
            </a:r>
            <a:r>
              <a:rPr lang="en-US" sz="2800" dirty="0" smtClean="0"/>
              <a:t>.</a:t>
            </a:r>
          </a:p>
          <a:p>
            <a:r>
              <a:rPr lang="en-US" sz="2800" dirty="0" smtClean="0"/>
              <a:t>  </a:t>
            </a:r>
            <a:r>
              <a:rPr lang="en-US" sz="2800" dirty="0"/>
              <a:t>No NEGATIVITY!</a:t>
            </a:r>
            <a:endParaRPr lang="en-US" sz="2800" dirty="0"/>
          </a:p>
        </p:txBody>
      </p:sp>
    </p:spTree>
    <p:extLst>
      <p:ext uri="{BB962C8B-B14F-4D97-AF65-F5344CB8AC3E}">
        <p14:creationId xmlns:p14="http://schemas.microsoft.com/office/powerpoint/2010/main" val="24554312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Fast Rules:</a:t>
            </a:r>
            <a:endParaRPr lang="en-US" dirty="0"/>
          </a:p>
        </p:txBody>
      </p:sp>
      <p:sp>
        <p:nvSpPr>
          <p:cNvPr id="3" name="Content Placeholder 2"/>
          <p:cNvSpPr>
            <a:spLocks noGrp="1"/>
          </p:cNvSpPr>
          <p:nvPr>
            <p:ph idx="1"/>
          </p:nvPr>
        </p:nvSpPr>
        <p:spPr/>
        <p:txBody>
          <a:bodyPr>
            <a:normAutofit/>
          </a:bodyPr>
          <a:lstStyle/>
          <a:p>
            <a:r>
              <a:rPr lang="en-US" sz="3200" dirty="0" smtClean="0"/>
              <a:t>If at any time we need to leave the classroom, everyone must line up in an orderly fashion.  This is to avoid any student being lost or left behind. (Lunch, fire drills, emergency, etc.)</a:t>
            </a:r>
            <a:endParaRPr lang="en-US" sz="3200" dirty="0"/>
          </a:p>
        </p:txBody>
      </p:sp>
    </p:spTree>
    <p:extLst>
      <p:ext uri="{BB962C8B-B14F-4D97-AF65-F5344CB8AC3E}">
        <p14:creationId xmlns:p14="http://schemas.microsoft.com/office/powerpoint/2010/main" val="550460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Consequences:</a:t>
            </a:r>
            <a:br>
              <a:rPr lang="en-US" dirty="0" smtClean="0"/>
            </a:br>
            <a:r>
              <a:rPr lang="en-US" dirty="0" smtClean="0"/>
              <a:t>Negative and Positive</a:t>
            </a:r>
            <a:endParaRPr lang="en-US" dirty="0"/>
          </a:p>
        </p:txBody>
      </p:sp>
      <p:sp>
        <p:nvSpPr>
          <p:cNvPr id="3" name="Content Placeholder 2"/>
          <p:cNvSpPr>
            <a:spLocks noGrp="1"/>
          </p:cNvSpPr>
          <p:nvPr>
            <p:ph idx="1"/>
          </p:nvPr>
        </p:nvSpPr>
        <p:spPr/>
        <p:txBody>
          <a:bodyPr/>
          <a:lstStyle/>
          <a:p>
            <a:pPr algn="ctr"/>
            <a:r>
              <a:rPr lang="en-US" sz="2400" b="1" u="sng" dirty="0" smtClean="0"/>
              <a:t>Negative Consequences</a:t>
            </a:r>
          </a:p>
          <a:p>
            <a:r>
              <a:rPr lang="en-US" sz="2400" dirty="0"/>
              <a:t>S</a:t>
            </a:r>
            <a:r>
              <a:rPr lang="en-US" sz="2400" dirty="0" smtClean="0"/>
              <a:t>tep One: Verbal Warning </a:t>
            </a:r>
          </a:p>
          <a:p>
            <a:r>
              <a:rPr lang="en-US" sz="2400" dirty="0" smtClean="0"/>
              <a:t>Step Two: 2</a:t>
            </a:r>
            <a:r>
              <a:rPr lang="en-US" sz="2400" baseline="30000" dirty="0" smtClean="0"/>
              <a:t>nd</a:t>
            </a:r>
            <a:r>
              <a:rPr lang="en-US" sz="2400" dirty="0" smtClean="0"/>
              <a:t>  </a:t>
            </a:r>
            <a:r>
              <a:rPr lang="en-US" sz="2400" dirty="0"/>
              <a:t>Verbal Warning with a Teacher/Student </a:t>
            </a:r>
            <a:r>
              <a:rPr lang="en-US" sz="2400" dirty="0" smtClean="0"/>
              <a:t>Conference</a:t>
            </a:r>
          </a:p>
          <a:p>
            <a:r>
              <a:rPr lang="en-US" sz="2400" dirty="0" smtClean="0"/>
              <a:t>Step Three: </a:t>
            </a:r>
            <a:r>
              <a:rPr lang="en-US" sz="2400" dirty="0"/>
              <a:t>Parent Contact (which may include conference) </a:t>
            </a:r>
            <a:endParaRPr lang="en-US" sz="2400" dirty="0" smtClean="0"/>
          </a:p>
          <a:p>
            <a:r>
              <a:rPr lang="en-US" sz="2400" dirty="0" smtClean="0"/>
              <a:t>Step Four: </a:t>
            </a:r>
            <a:r>
              <a:rPr lang="en-US" sz="2400" dirty="0"/>
              <a:t>Administrative </a:t>
            </a:r>
            <a:r>
              <a:rPr lang="en-US" sz="2400" dirty="0" smtClean="0"/>
              <a:t>Referral</a:t>
            </a:r>
            <a:endParaRPr lang="en-US" sz="2400" dirty="0"/>
          </a:p>
          <a:p>
            <a:r>
              <a:rPr lang="en-US" sz="2400" dirty="0" smtClean="0"/>
              <a:t>Let’s avoid needing to use these!</a:t>
            </a:r>
          </a:p>
          <a:p>
            <a:r>
              <a:rPr lang="en-US" sz="2400" b="1" dirty="0"/>
              <a:t>*Major infractions may result in more severe consequences being used immediately at the discretion of the teacher.</a:t>
            </a:r>
            <a:endParaRPr lang="en-US" sz="2400" dirty="0"/>
          </a:p>
          <a:p>
            <a:endParaRPr lang="en-US" sz="2400" dirty="0"/>
          </a:p>
          <a:p>
            <a:endParaRPr lang="en-US" dirty="0"/>
          </a:p>
        </p:txBody>
      </p:sp>
    </p:spTree>
    <p:extLst>
      <p:ext uri="{BB962C8B-B14F-4D97-AF65-F5344CB8AC3E}">
        <p14:creationId xmlns:p14="http://schemas.microsoft.com/office/powerpoint/2010/main" val="31754365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Consequences:</a:t>
            </a:r>
            <a:br>
              <a:rPr lang="en-US" dirty="0"/>
            </a:br>
            <a:r>
              <a:rPr lang="en-US" dirty="0"/>
              <a:t>Negative and Positive</a:t>
            </a:r>
          </a:p>
        </p:txBody>
      </p:sp>
      <p:sp>
        <p:nvSpPr>
          <p:cNvPr id="3" name="Content Placeholder 2"/>
          <p:cNvSpPr>
            <a:spLocks noGrp="1"/>
          </p:cNvSpPr>
          <p:nvPr>
            <p:ph idx="1"/>
          </p:nvPr>
        </p:nvSpPr>
        <p:spPr/>
        <p:txBody>
          <a:bodyPr/>
          <a:lstStyle/>
          <a:p>
            <a:pPr algn="ctr"/>
            <a:r>
              <a:rPr lang="en-US" sz="3200" b="1" u="sng" dirty="0" smtClean="0"/>
              <a:t>Positive Consequences</a:t>
            </a:r>
          </a:p>
          <a:p>
            <a:r>
              <a:rPr lang="en-US" sz="2400" dirty="0" smtClean="0"/>
              <a:t>Regular praise and recognition</a:t>
            </a:r>
          </a:p>
          <a:p>
            <a:pPr lvl="1"/>
            <a:r>
              <a:rPr lang="en-US" sz="2400" dirty="0" smtClean="0"/>
              <a:t>Student of the Month</a:t>
            </a:r>
          </a:p>
          <a:p>
            <a:pPr lvl="1"/>
            <a:r>
              <a:rPr lang="en-US" sz="2400" dirty="0" smtClean="0"/>
              <a:t>U-Bucks</a:t>
            </a:r>
            <a:endParaRPr lang="en-US" sz="2400" dirty="0"/>
          </a:p>
          <a:p>
            <a:pPr lvl="1"/>
            <a:r>
              <a:rPr lang="en-US" sz="2400" dirty="0" smtClean="0"/>
              <a:t>Homework Passes</a:t>
            </a:r>
          </a:p>
          <a:p>
            <a:pPr lvl="0"/>
            <a:r>
              <a:rPr lang="en-US" sz="2400" dirty="0"/>
              <a:t>Positive notes, feedback and phone calls</a:t>
            </a:r>
          </a:p>
          <a:p>
            <a:r>
              <a:rPr lang="en-US" sz="2400" dirty="0"/>
              <a:t>Self satisfaction for a job well done</a:t>
            </a:r>
            <a:endParaRPr lang="en-US" sz="2400" dirty="0" smtClean="0"/>
          </a:p>
          <a:p>
            <a:pPr marL="502920" lvl="1" indent="0">
              <a:buNone/>
            </a:pPr>
            <a:endParaRPr lang="en-US" dirty="0" smtClean="0"/>
          </a:p>
          <a:p>
            <a:pPr marL="502920" lvl="1" indent="0">
              <a:buNone/>
            </a:pPr>
            <a:endParaRPr lang="en-US" dirty="0" smtClean="0"/>
          </a:p>
        </p:txBody>
      </p:sp>
    </p:spTree>
    <p:extLst>
      <p:ext uri="{BB962C8B-B14F-4D97-AF65-F5344CB8AC3E}">
        <p14:creationId xmlns:p14="http://schemas.microsoft.com/office/powerpoint/2010/main" val="3634879709"/>
      </p:ext>
    </p:extLst>
  </p:cSld>
  <p:clrMapOvr>
    <a:masterClrMapping/>
  </p:clrMapOvr>
</p:sld>
</file>

<file path=ppt/theme/theme1.xml><?xml version="1.0" encoding="utf-8"?>
<a:theme xmlns:a="http://schemas.openxmlformats.org/drawingml/2006/main" name="Frame">
  <a:themeElements>
    <a:clrScheme name="Frame">
      <a:dk1>
        <a:srgbClr val="000000"/>
      </a:dk1>
      <a:lt1>
        <a:srgbClr val="FFFFFF"/>
      </a:lt1>
      <a:dk2>
        <a:srgbClr val="545454"/>
      </a:dk2>
      <a:lt2>
        <a:srgbClr val="BFBFBF"/>
      </a:lt2>
      <a:accent1>
        <a:srgbClr val="40BAD2"/>
      </a:accent1>
      <a:accent2>
        <a:srgbClr val="FAB900"/>
      </a:accent2>
      <a:accent3>
        <a:srgbClr val="90BB23"/>
      </a:accent3>
      <a:accent4>
        <a:srgbClr val="EE7008"/>
      </a:accent4>
      <a:accent5>
        <a:srgbClr val="1AB39F"/>
      </a:accent5>
      <a:accent6>
        <a:srgbClr val="D5393D"/>
      </a:accent6>
      <a:hlink>
        <a:srgbClr val="90BB23"/>
      </a:hlink>
      <a:folHlink>
        <a:srgbClr val="EE7008"/>
      </a:folHlink>
    </a:clrScheme>
    <a:fontScheme name="Frame">
      <a:maj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Frame">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Frame" id="{F226E7A2-7162-461C-9490-D27D9DC04E43}" vid="{629A0216-3BBD-45C0-B63F-2683BEA18F60}"/>
    </a:ext>
  </a:extLst>
</a:theme>
</file>

<file path=docProps/app.xml><?xml version="1.0" encoding="utf-8"?>
<Properties xmlns="http://schemas.openxmlformats.org/officeDocument/2006/extended-properties" xmlns:vt="http://schemas.openxmlformats.org/officeDocument/2006/docPropsVTypes">
  <Template>TC103457475[[fn=Frame]]</Template>
  <TotalTime>68</TotalTime>
  <Words>614</Words>
  <Application>Microsoft Office PowerPoint</Application>
  <PresentationFormat>Widescreen</PresentationFormat>
  <Paragraphs>61</Paragraphs>
  <Slides>11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11</vt:i4>
      </vt:variant>
    </vt:vector>
  </HeadingPairs>
  <TitlesOfParts>
    <vt:vector size="14" baseType="lpstr">
      <vt:lpstr>Corbel</vt:lpstr>
      <vt:lpstr>Wingdings 2</vt:lpstr>
      <vt:lpstr>Frame</vt:lpstr>
      <vt:lpstr>Mrs. Bailey’s Rules &amp; Expectations</vt:lpstr>
      <vt:lpstr>1. Be Ready</vt:lpstr>
      <vt:lpstr>2. Be Respectful</vt:lpstr>
      <vt:lpstr>3. Be Responsible</vt:lpstr>
      <vt:lpstr>4. Be Honest</vt:lpstr>
      <vt:lpstr>5. Be Positive </vt:lpstr>
      <vt:lpstr>Fast Rules:</vt:lpstr>
      <vt:lpstr>Consequences: Negative and Positive</vt:lpstr>
      <vt:lpstr>Consequences: Negative and Positive</vt:lpstr>
      <vt:lpstr>Grades</vt:lpstr>
      <vt:lpstr>Supplies </vt:lpstr>
    </vt:vector>
  </TitlesOfParts>
  <Company>TRD U.S.A., Inc.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Mrs. Bailey’s Rules &amp; Expectations</dc:title>
  <dc:creator>Bailey</dc:creator>
  <cp:lastModifiedBy>Bailey</cp:lastModifiedBy>
  <cp:revision>13</cp:revision>
  <dcterms:created xsi:type="dcterms:W3CDTF">2014-08-25T23:30:42Z</dcterms:created>
  <dcterms:modified xsi:type="dcterms:W3CDTF">2014-08-26T00:39:33Z</dcterms:modified>
</cp:coreProperties>
</file>